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60"/>
  </p:normalViewPr>
  <p:slideViewPr>
    <p:cSldViewPr snapToGrid="0">
      <p:cViewPr varScale="1">
        <p:scale>
          <a:sx n="77" d="100"/>
          <a:sy n="77" d="100"/>
        </p:scale>
        <p:origin x="78" y="1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C333CA-D16E-4EE3-B06A-F9C47A127BE3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82F5C9-642E-470D-A680-72557C54883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65769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82F5C9-642E-470D-A680-72557C548835}" type="slidenum">
              <a:rPr lang="es-CL" smtClean="0"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54397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82F5C9-642E-470D-A680-72557C548835}" type="slidenum">
              <a:rPr lang="es-CL" smtClean="0"/>
              <a:t>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6062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44186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84033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22176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1312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06559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07370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56442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061360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1119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00226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12258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22530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9675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04196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44075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88649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27235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9CC75F5-BE5F-4776-8278-8E2AB6FD3735}" type="datetimeFigureOut">
              <a:rPr lang="es-CL" smtClean="0"/>
              <a:t>28-11-2024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41D1B-8BF7-4BF1-95BA-A58C3CD2BBA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113539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0AA29D9F-D1AC-E5EE-6F34-2ED11E950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37FC055-6B77-1EA7-42A6-8FD6ECAC361D}"/>
              </a:ext>
            </a:extLst>
          </p:cNvPr>
          <p:cNvSpPr txBox="1"/>
          <p:nvPr/>
        </p:nvSpPr>
        <p:spPr>
          <a:xfrm>
            <a:off x="5624423" y="348730"/>
            <a:ext cx="59752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5400" dirty="0">
                <a:latin typeface="Agency FB" panose="020B0503020202020204" pitchFamily="34" charset="0"/>
              </a:rPr>
              <a:t>Proyectos de Construcción Pública en Chile (2018-2023): Un Análisis Integral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439434A-751E-1808-D93A-82D5D0974F44}"/>
              </a:ext>
            </a:extLst>
          </p:cNvPr>
          <p:cNvSpPr txBox="1"/>
          <p:nvPr/>
        </p:nvSpPr>
        <p:spPr>
          <a:xfrm>
            <a:off x="5624423" y="4195536"/>
            <a:ext cx="6165010" cy="1736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lnSpc>
                <a:spcPts val="2550"/>
              </a:lnSpc>
              <a:buNone/>
            </a:pP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La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gestión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 las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obras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públicas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Chile es un pilar fundamental para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el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desarrollo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del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país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pero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enfrenta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desafíos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importantes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. </a:t>
            </a:r>
            <a:r>
              <a:rPr lang="es-CL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Este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proyecto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analiza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integralmente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los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datos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obras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públicas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entre 2018 y 2023,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utilizando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herramientas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ciencia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datos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para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comprender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su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desempeño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y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proponer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mejoras</a:t>
            </a:r>
            <a:r>
              <a:rPr lang="en-US" sz="2000" dirty="0"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2000" dirty="0"/>
          </a:p>
        </p:txBody>
      </p:sp>
      <p:pic>
        <p:nvPicPr>
          <p:cNvPr id="14" name="Imagen 13" descr="Un joven con una playera de color negro&#10;&#10;Descripción generada automáticamente con confianza media">
            <a:extLst>
              <a:ext uri="{FF2B5EF4-FFF2-40B4-BE49-F238E27FC236}">
                <a16:creationId xmlns:a16="http://schemas.microsoft.com/office/drawing/2014/main" id="{9F997EBC-1132-95D6-1F10-2794323987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09" y="2765839"/>
            <a:ext cx="1802016" cy="17385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Imagen 15" descr="Cara de una persona&#10;&#10;Descripción generada automáticamente">
            <a:extLst>
              <a:ext uri="{FF2B5EF4-FFF2-40B4-BE49-F238E27FC236}">
                <a16:creationId xmlns:a16="http://schemas.microsoft.com/office/drawing/2014/main" id="{E5EF2402-5593-F181-F570-420D3EDC8F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828" y="1373580"/>
            <a:ext cx="1948017" cy="18674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Imagen 17" descr="Un joven con cabello corto&#10;&#10;Descripción generada automáticamente con confianza media">
            <a:extLst>
              <a:ext uri="{FF2B5EF4-FFF2-40B4-BE49-F238E27FC236}">
                <a16:creationId xmlns:a16="http://schemas.microsoft.com/office/drawing/2014/main" id="{2707DFCC-CD23-41CD-16A6-680F749822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06" y="298152"/>
            <a:ext cx="1948016" cy="185265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3E5A0AD9-B102-D8BE-C08C-61D9126550E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407" t="7164" r="33575" b="29744"/>
          <a:stretch/>
        </p:blipFill>
        <p:spPr>
          <a:xfrm>
            <a:off x="2946829" y="3800446"/>
            <a:ext cx="1802016" cy="17385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60636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460CC41-3ED7-D70C-5B98-9394F885F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" y="-205052"/>
            <a:ext cx="12191234" cy="690689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C36A3C30-B555-37D8-8687-A9765D89D055}"/>
              </a:ext>
            </a:extLst>
          </p:cNvPr>
          <p:cNvSpPr txBox="1"/>
          <p:nvPr/>
        </p:nvSpPr>
        <p:spPr>
          <a:xfrm>
            <a:off x="686927" y="543009"/>
            <a:ext cx="3735548" cy="620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4500"/>
              </a:lnSpc>
              <a:buNone/>
            </a:pPr>
            <a:r>
              <a:rPr lang="en-US" sz="3600" b="1" dirty="0" err="1">
                <a:solidFill>
                  <a:srgbClr val="FFFFFF"/>
                </a:solidFill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Pregunta</a:t>
            </a:r>
            <a:r>
              <a:rPr lang="en-US" sz="3600" b="1" dirty="0">
                <a:solidFill>
                  <a:srgbClr val="FFFFFF"/>
                </a:solidFill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 y </a:t>
            </a:r>
            <a:r>
              <a:rPr lang="en-US" sz="3600" b="1" dirty="0" err="1">
                <a:solidFill>
                  <a:srgbClr val="FFFFFF"/>
                </a:solidFill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Objetivos</a:t>
            </a:r>
            <a:endParaRPr lang="en-US" sz="3600" b="1" dirty="0">
              <a:latin typeface="Agency FB" panose="020B0503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A99ADA91-2E59-342D-067E-B277C7F15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27" y="1603003"/>
            <a:ext cx="487722" cy="579170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337AFC29-7CDC-27E5-C692-C71CE4D2CE11}"/>
              </a:ext>
            </a:extLst>
          </p:cNvPr>
          <p:cNvSpPr txBox="1"/>
          <p:nvPr/>
        </p:nvSpPr>
        <p:spPr>
          <a:xfrm>
            <a:off x="1174649" y="1716961"/>
            <a:ext cx="2265542" cy="387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250"/>
              </a:lnSpc>
              <a:buNone/>
            </a:pPr>
            <a:r>
              <a:rPr lang="en-US" sz="2000" b="1" dirty="0" err="1">
                <a:solidFill>
                  <a:srgbClr val="CAD6DE"/>
                </a:solidFill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Pregunta</a:t>
            </a:r>
            <a:r>
              <a:rPr lang="en-US" sz="2000" b="1" dirty="0">
                <a:solidFill>
                  <a:srgbClr val="CAD6DE"/>
                </a:solidFill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 principal</a:t>
            </a:r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1C8CC27-AABE-2FD6-D680-CEE7FC79440A}"/>
              </a:ext>
            </a:extLst>
          </p:cNvPr>
          <p:cNvSpPr txBox="1"/>
          <p:nvPr/>
        </p:nvSpPr>
        <p:spPr>
          <a:xfrm>
            <a:off x="1083742" y="2182173"/>
            <a:ext cx="3500887" cy="1349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lnSpc>
                <a:spcPts val="2450"/>
              </a:lnSpc>
              <a:buNone/>
            </a:pP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¿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Qué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factores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influyen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en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el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retraso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 las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obras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públicas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en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Chile y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cómo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estos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pueden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gestionarse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para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mejorar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su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desempeño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?</a:t>
            </a:r>
            <a:endParaRPr lang="en-US" sz="150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78C1548B-DE60-BCBA-84D5-451D788349CE}"/>
              </a:ext>
            </a:extLst>
          </p:cNvPr>
          <p:cNvSpPr txBox="1"/>
          <p:nvPr/>
        </p:nvSpPr>
        <p:spPr>
          <a:xfrm>
            <a:off x="1181585" y="4105308"/>
            <a:ext cx="1833113" cy="387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250"/>
              </a:lnSpc>
              <a:buNone/>
            </a:pPr>
            <a:r>
              <a:rPr lang="en-US" sz="2000" b="1" dirty="0" err="1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Objetivo</a:t>
            </a:r>
            <a:r>
              <a:rPr lang="en-US" sz="2000" b="1" dirty="0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 1</a:t>
            </a:r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2FFAEF84-F1E0-506F-1153-69C9BE73FC1B}"/>
              </a:ext>
            </a:extLst>
          </p:cNvPr>
          <p:cNvSpPr txBox="1"/>
          <p:nvPr/>
        </p:nvSpPr>
        <p:spPr>
          <a:xfrm>
            <a:off x="1179273" y="4492594"/>
            <a:ext cx="3776932" cy="1990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lnSpc>
                <a:spcPts val="2450"/>
              </a:lnSpc>
              <a:buNone/>
            </a:pP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Evaluar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la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eficiencia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del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manejo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 las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obras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públicas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del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estado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analizando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datos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históricos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para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determinar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qué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tan bien se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han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gestionado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los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proyectos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en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términos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tiempo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costos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y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resultados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finales.</a:t>
            </a:r>
            <a:endParaRPr lang="en-US" sz="1500" dirty="0"/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424CC039-D61A-42D8-E8ED-A91C04E5F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51" y="4027382"/>
            <a:ext cx="487722" cy="579170"/>
          </a:xfrm>
          <a:prstGeom prst="rect">
            <a:avLst/>
          </a:prstGeom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C319929D-320E-DE47-C27B-9906505AC937}"/>
              </a:ext>
            </a:extLst>
          </p:cNvPr>
          <p:cNvSpPr txBox="1"/>
          <p:nvPr/>
        </p:nvSpPr>
        <p:spPr>
          <a:xfrm>
            <a:off x="6043810" y="1714056"/>
            <a:ext cx="1368724" cy="387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250"/>
              </a:lnSpc>
              <a:buNone/>
            </a:pPr>
            <a:r>
              <a:rPr lang="en-US" sz="2000" b="1" dirty="0" err="1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Objetivo</a:t>
            </a:r>
            <a:r>
              <a:rPr lang="en-US" sz="2000" b="1" dirty="0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 2</a:t>
            </a:r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B7188130-ED4D-B338-6B82-A962322EDA89}"/>
              </a:ext>
            </a:extLst>
          </p:cNvPr>
          <p:cNvSpPr txBox="1"/>
          <p:nvPr/>
        </p:nvSpPr>
        <p:spPr>
          <a:xfrm>
            <a:off x="6046122" y="2085911"/>
            <a:ext cx="4254945" cy="1676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lnSpc>
                <a:spcPts val="2450"/>
              </a:lnSpc>
              <a:buNone/>
            </a:pP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Desarrollar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un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sistema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predictivo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que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calcule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el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porcentaje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éxito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nuevos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proyectos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basándose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en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características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similares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a las de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obras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previas,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como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ubicación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tipo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obra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empresa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contratista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, entre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otras</a:t>
            </a:r>
            <a:r>
              <a:rPr lang="en-US" sz="1800" dirty="0"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800" dirty="0"/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F5F605FF-EE41-FF87-7489-9FB20CAEE0CB}"/>
              </a:ext>
            </a:extLst>
          </p:cNvPr>
          <p:cNvSpPr txBox="1"/>
          <p:nvPr/>
        </p:nvSpPr>
        <p:spPr>
          <a:xfrm>
            <a:off x="6095617" y="4504090"/>
            <a:ext cx="3863932" cy="1986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lnSpc>
                <a:spcPts val="2450"/>
              </a:lnSpc>
              <a:buNone/>
            </a:pP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Identificar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causas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ineficiencia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investigando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las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principales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razones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detrás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los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retrasos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y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sobrecostos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en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proyectos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problemáticos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considerando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factores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técnicos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administrativos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económicos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 y </a:t>
            </a:r>
            <a:r>
              <a:rPr lang="en-US" sz="1500" dirty="0" err="1">
                <a:latin typeface="Cabin" pitchFamily="34" charset="0"/>
                <a:ea typeface="Cabin" pitchFamily="34" charset="-122"/>
                <a:cs typeface="Cabin" pitchFamily="34" charset="-120"/>
              </a:rPr>
              <a:t>externos</a:t>
            </a:r>
            <a:r>
              <a:rPr lang="en-US" sz="1500" dirty="0"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500" dirty="0"/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1D6637B0-836A-9C76-8CF6-AD4808C93251}"/>
              </a:ext>
            </a:extLst>
          </p:cNvPr>
          <p:cNvSpPr txBox="1"/>
          <p:nvPr/>
        </p:nvSpPr>
        <p:spPr>
          <a:xfrm>
            <a:off x="6048434" y="4135549"/>
            <a:ext cx="1415497" cy="387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250"/>
              </a:lnSpc>
              <a:buNone/>
            </a:pPr>
            <a:r>
              <a:rPr lang="en-US" sz="2000" b="1" dirty="0" err="1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Objetivo</a:t>
            </a:r>
            <a:r>
              <a:rPr lang="en-US" sz="2000" b="1" dirty="0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 3</a:t>
            </a:r>
            <a:endParaRPr lang="en-US" sz="2000" b="1" dirty="0">
              <a:latin typeface="Agency FB" panose="020B0503020202020204" pitchFamily="34" charset="0"/>
            </a:endParaRPr>
          </a:p>
        </p:txBody>
      </p:sp>
      <p:pic>
        <p:nvPicPr>
          <p:cNvPr id="46" name="Imagen 45">
            <a:extLst>
              <a:ext uri="{FF2B5EF4-FFF2-40B4-BE49-F238E27FC236}">
                <a16:creationId xmlns:a16="http://schemas.microsoft.com/office/drawing/2014/main" id="{0684B1A2-577E-EA7C-C136-7817A4163C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3776" y="1618968"/>
            <a:ext cx="487722" cy="579170"/>
          </a:xfrm>
          <a:prstGeom prst="rect">
            <a:avLst/>
          </a:prstGeom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F972A331-CF3C-DAA7-97EE-94B7434DE9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8400" y="4027382"/>
            <a:ext cx="487722" cy="57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29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  <p:bldP spid="20" grpId="0" build="p"/>
      <p:bldP spid="22" grpId="0"/>
      <p:bldP spid="26" grpId="0"/>
      <p:bldP spid="33" grpId="0"/>
      <p:bldP spid="37" grpId="0"/>
      <p:bldP spid="41" grpId="0"/>
      <p:bldP spid="4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>
            <a:extLst>
              <a:ext uri="{FF2B5EF4-FFF2-40B4-BE49-F238E27FC236}">
                <a16:creationId xmlns:a16="http://schemas.microsoft.com/office/drawing/2014/main" id="{46A74339-4A7A-1281-4F80-80BD18350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024" y="-20796"/>
            <a:ext cx="12209023" cy="6878795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9C7FB117-E1EE-6A49-DF60-85E264EFB3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263" y="834891"/>
            <a:ext cx="914531" cy="528399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19C5941-649F-202F-C910-3B304EBF602D}"/>
              </a:ext>
            </a:extLst>
          </p:cNvPr>
          <p:cNvSpPr txBox="1"/>
          <p:nvPr/>
        </p:nvSpPr>
        <p:spPr>
          <a:xfrm>
            <a:off x="1091795" y="970213"/>
            <a:ext cx="4037045" cy="340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000" b="1" dirty="0" err="1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Extracción</a:t>
            </a:r>
            <a:r>
              <a:rPr lang="en-US" sz="2000" b="1" dirty="0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 y </a:t>
            </a:r>
            <a:r>
              <a:rPr lang="en-US" sz="2000" b="1" dirty="0" err="1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preparación</a:t>
            </a:r>
            <a:r>
              <a:rPr lang="en-US" sz="2000" b="1" dirty="0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 de </a:t>
            </a:r>
            <a:r>
              <a:rPr lang="en-US" sz="2000" b="1" dirty="0" err="1">
                <a:latin typeface="Agency FB" panose="020B0503020202020204" pitchFamily="34" charset="0"/>
                <a:ea typeface="Unbounded" pitchFamily="34" charset="-122"/>
                <a:cs typeface="Unbounded" pitchFamily="34" charset="-120"/>
              </a:rPr>
              <a:t>datos</a:t>
            </a:r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CC2F752-64D9-6F40-DC66-F667AE9D293F}"/>
              </a:ext>
            </a:extLst>
          </p:cNvPr>
          <p:cNvSpPr txBox="1"/>
          <p:nvPr/>
        </p:nvSpPr>
        <p:spPr>
          <a:xfrm>
            <a:off x="1091797" y="1327891"/>
            <a:ext cx="81184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latin typeface="Agency FB" panose="020B0503020202020204" pitchFamily="34" charset="0"/>
              </a:rPr>
              <a:t>Los datos fueron descargados manualmente desde datos.gob.cl, garantizando su origen público y transparente. Se eliminaron duplicados, registros inconsistentes y valores faltantes. Las fechas y variables numéricas fueron formateadas para asegurar su correcto análisis.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F8BADF6-4043-0245-5E3C-2271921CF4C5}"/>
              </a:ext>
            </a:extLst>
          </p:cNvPr>
          <p:cNvSpPr txBox="1"/>
          <p:nvPr/>
        </p:nvSpPr>
        <p:spPr>
          <a:xfrm>
            <a:off x="1091795" y="2056415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000" b="1" dirty="0">
                <a:latin typeface="Agency FB" panose="020B0503020202020204" pitchFamily="34" charset="0"/>
              </a:rPr>
              <a:t>Análisis exploratorio de datos (EDA)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CD7ACA6-18E3-D5F0-3879-CAADA0E399BD}"/>
              </a:ext>
            </a:extLst>
          </p:cNvPr>
          <p:cNvSpPr txBox="1"/>
          <p:nvPr/>
        </p:nvSpPr>
        <p:spPr>
          <a:xfrm>
            <a:off x="1091795" y="2424380"/>
            <a:ext cx="81185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latin typeface="Agency FB" panose="020B0503020202020204" pitchFamily="34" charset="0"/>
              </a:rPr>
              <a:t>Se identificaron patrones iniciales mediante histogramas, </a:t>
            </a:r>
            <a:r>
              <a:rPr lang="es-ES" sz="1400" dirty="0" err="1">
                <a:latin typeface="Agency FB" panose="020B0503020202020204" pitchFamily="34" charset="0"/>
              </a:rPr>
              <a:t>boxplots</a:t>
            </a:r>
            <a:r>
              <a:rPr lang="es-ES" sz="1400" dirty="0">
                <a:latin typeface="Agency FB" panose="020B0503020202020204" pitchFamily="34" charset="0"/>
              </a:rPr>
              <a:t> y gráficos de barras. Se evaluaron variables clave como fechas de inicio y finalización, presupuestos estimados y costos finales. Se analizaron los atrasos y costos por tipo de obra, región y empresa contratista.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6AC3895-8743-A158-A3D6-B3336B82E675}"/>
              </a:ext>
            </a:extLst>
          </p:cNvPr>
          <p:cNvSpPr txBox="1"/>
          <p:nvPr/>
        </p:nvSpPr>
        <p:spPr>
          <a:xfrm>
            <a:off x="1134765" y="3201800"/>
            <a:ext cx="36000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latin typeface="Agency FB" panose="020B0503020202020204" pitchFamily="34" charset="0"/>
              </a:rPr>
              <a:t>Evaluación de atrasos y sobrecostos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575BB65-7268-81D6-0570-790400C9B168}"/>
              </a:ext>
            </a:extLst>
          </p:cNvPr>
          <p:cNvSpPr txBox="1"/>
          <p:nvPr/>
        </p:nvSpPr>
        <p:spPr>
          <a:xfrm>
            <a:off x="1134765" y="3608040"/>
            <a:ext cx="81184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latin typeface="Agency FB" panose="020B0503020202020204" pitchFamily="34" charset="0"/>
              </a:rPr>
              <a:t>Se compararon las fechas estimadas y reales de finalización para calcular los atrasos. Se compararon los presupuestos proyectados y costos finales para identificar sobrecostos. Se determinó que el retraso promedio es de 102.77 días (más de tres meses).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53C77E4-56F3-E5BF-7535-3B14B5285D80}"/>
              </a:ext>
            </a:extLst>
          </p:cNvPr>
          <p:cNvSpPr txBox="1"/>
          <p:nvPr/>
        </p:nvSpPr>
        <p:spPr>
          <a:xfrm>
            <a:off x="1134765" y="4348553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latin typeface="Agency FB" panose="020B0503020202020204" pitchFamily="34" charset="0"/>
              </a:rPr>
              <a:t>Creación de un sistema predictivo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7585ECB-56F4-79B9-1EFA-F2FFE96D73CC}"/>
              </a:ext>
            </a:extLst>
          </p:cNvPr>
          <p:cNvSpPr txBox="1"/>
          <p:nvPr/>
        </p:nvSpPr>
        <p:spPr>
          <a:xfrm>
            <a:off x="1134764" y="4745593"/>
            <a:ext cx="81184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latin typeface="Agency FB" panose="020B0503020202020204" pitchFamily="34" charset="0"/>
              </a:rPr>
              <a:t>Se desarrolló un modelo basado en datos históricos para calcular el porcentaje de éxito de nuevos proyectos. El sistema considera factores como ubicación, tipo de obra, participación de empresas contratistas y condiciones externas</a:t>
            </a:r>
            <a:endParaRPr lang="es-CL" sz="1400" dirty="0">
              <a:latin typeface="Agency FB" panose="020B0503020202020204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4D6AC872-D40A-CE74-3F4B-4C9939E6B59D}"/>
              </a:ext>
            </a:extLst>
          </p:cNvPr>
          <p:cNvSpPr txBox="1"/>
          <p:nvPr/>
        </p:nvSpPr>
        <p:spPr>
          <a:xfrm>
            <a:off x="1091795" y="5503768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000" b="1" dirty="0">
                <a:latin typeface="Agency FB" panose="020B0503020202020204" pitchFamily="34" charset="0"/>
              </a:rPr>
              <a:t>Visualización de resultados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11EE064C-2530-F224-800A-B530584C131A}"/>
              </a:ext>
            </a:extLst>
          </p:cNvPr>
          <p:cNvSpPr txBox="1"/>
          <p:nvPr/>
        </p:nvSpPr>
        <p:spPr>
          <a:xfrm>
            <a:off x="1091798" y="5903878"/>
            <a:ext cx="81184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latin typeface="Agency FB" panose="020B0503020202020204" pitchFamily="34" charset="0"/>
              </a:rPr>
              <a:t>Se generaron </a:t>
            </a:r>
            <a:r>
              <a:rPr lang="es-ES" sz="1400" dirty="0" err="1">
                <a:latin typeface="Agency FB" panose="020B0503020202020204" pitchFamily="34" charset="0"/>
              </a:rPr>
              <a:t>dashboards</a:t>
            </a:r>
            <a:r>
              <a:rPr lang="es-ES" sz="1400" dirty="0">
                <a:latin typeface="Agency FB" panose="020B0503020202020204" pitchFamily="34" charset="0"/>
              </a:rPr>
              <a:t> interactivos para mostrar proyectos con mayores atrasos, obras con mayores sobrecostos y tendencias generales por tipo de obra y región.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F5B5DF77-C72E-C9AB-F7A7-59A74A285BDF}"/>
              </a:ext>
            </a:extLst>
          </p:cNvPr>
          <p:cNvSpPr txBox="1"/>
          <p:nvPr/>
        </p:nvSpPr>
        <p:spPr>
          <a:xfrm>
            <a:off x="409800" y="86597"/>
            <a:ext cx="19505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3600" dirty="0">
                <a:latin typeface="Agency FB" panose="020B0503020202020204" pitchFamily="34" charset="0"/>
              </a:rPr>
              <a:t>Desarrollo</a:t>
            </a:r>
          </a:p>
        </p:txBody>
      </p:sp>
    </p:spTree>
    <p:extLst>
      <p:ext uri="{BB962C8B-B14F-4D97-AF65-F5344CB8AC3E}">
        <p14:creationId xmlns:p14="http://schemas.microsoft.com/office/powerpoint/2010/main" val="678741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10" grpId="0"/>
      <p:bldP spid="12" grpId="0"/>
      <p:bldP spid="14" grpId="0"/>
      <p:bldP spid="16" grpId="0"/>
      <p:bldP spid="18" grpId="0"/>
      <p:bldP spid="20" grpId="0"/>
      <p:bldP spid="22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6DF1018-927A-9DA7-D964-6404A43BF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349BC86-D873-D77F-393D-65656BCB9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0936" y="1974325"/>
            <a:ext cx="6661759" cy="411879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FE1AB0E-70B5-07C6-57C5-0056C9609C8A}"/>
              </a:ext>
            </a:extLst>
          </p:cNvPr>
          <p:cNvSpPr txBox="1"/>
          <p:nvPr/>
        </p:nvSpPr>
        <p:spPr>
          <a:xfrm>
            <a:off x="5190936" y="87925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4000" b="1" dirty="0">
                <a:latin typeface="Agency FB" panose="020B0503020202020204" pitchFamily="34" charset="0"/>
              </a:rPr>
              <a:t>Resultados Obtenidos</a:t>
            </a:r>
          </a:p>
        </p:txBody>
      </p:sp>
    </p:spTree>
    <p:extLst>
      <p:ext uri="{BB962C8B-B14F-4D97-AF65-F5344CB8AC3E}">
        <p14:creationId xmlns:p14="http://schemas.microsoft.com/office/powerpoint/2010/main" val="586406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EEFB66AC-25B0-EDE2-8371-D07BB47B3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2257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B87C371-3D54-375E-6416-CC6B892A3894}"/>
              </a:ext>
            </a:extLst>
          </p:cNvPr>
          <p:cNvSpPr txBox="1"/>
          <p:nvPr/>
        </p:nvSpPr>
        <p:spPr>
          <a:xfrm>
            <a:off x="3389462" y="732370"/>
            <a:ext cx="56129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5400" dirty="0">
                <a:latin typeface="Agency FB" panose="020B0503020202020204" pitchFamily="34" charset="0"/>
              </a:rPr>
              <a:t>Análisis de Obras Viales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6E441A2-F75C-1D1A-F129-EDB57215CF8E}"/>
              </a:ext>
            </a:extLst>
          </p:cNvPr>
          <p:cNvSpPr txBox="1"/>
          <p:nvPr/>
        </p:nvSpPr>
        <p:spPr>
          <a:xfrm>
            <a:off x="1414731" y="2759816"/>
            <a:ext cx="11674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400" dirty="0">
                <a:latin typeface="Agency FB" panose="020B0503020202020204" pitchFamily="34" charset="0"/>
              </a:rPr>
              <a:t>Atrasos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FB4C0E6-4812-C921-C87F-3380BC22FF0D}"/>
              </a:ext>
            </a:extLst>
          </p:cNvPr>
          <p:cNvSpPr txBox="1"/>
          <p:nvPr/>
        </p:nvSpPr>
        <p:spPr>
          <a:xfrm>
            <a:off x="345057" y="3429000"/>
            <a:ext cx="359433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latin typeface="Agency FB" panose="020B0503020202020204" pitchFamily="34" charset="0"/>
              </a:rPr>
              <a:t>Las obras viales (carreteras y puentes) son las que más atrasos presentan, lo que sugiere problemas en la planificación y ejecución de este tipo de proyectos.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25F63CB-8DF2-9E13-EE91-DBCBB42C0D82}"/>
              </a:ext>
            </a:extLst>
          </p:cNvPr>
          <p:cNvSpPr txBox="1"/>
          <p:nvPr/>
        </p:nvSpPr>
        <p:spPr>
          <a:xfrm>
            <a:off x="5307401" y="2759815"/>
            <a:ext cx="17770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400" dirty="0">
                <a:latin typeface="Agency FB" panose="020B0503020202020204" pitchFamily="34" charset="0"/>
              </a:rPr>
              <a:t>Sobrecostos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8AEE7BB-4CF7-5F4B-4D66-765BFBFA87FC}"/>
              </a:ext>
            </a:extLst>
          </p:cNvPr>
          <p:cNvSpPr txBox="1"/>
          <p:nvPr/>
        </p:nvSpPr>
        <p:spPr>
          <a:xfrm>
            <a:off x="4340523" y="3429000"/>
            <a:ext cx="37107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latin typeface="Agency FB" panose="020B0503020202020204" pitchFamily="34" charset="0"/>
              </a:rPr>
              <a:t>Las obras viales también son las más costosas, lo que indica que los sobrecostos son un problema recurrente en este tipo de proyectos.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E3842BA-07A6-2D32-7504-F966DB69AE28}"/>
              </a:ext>
            </a:extLst>
          </p:cNvPr>
          <p:cNvSpPr txBox="1"/>
          <p:nvPr/>
        </p:nvSpPr>
        <p:spPr>
          <a:xfrm>
            <a:off x="9259018" y="2852148"/>
            <a:ext cx="17137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/>
              <a:t>Factores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641EE82-7A17-1DA9-AE04-F21C9BBC551B}"/>
              </a:ext>
            </a:extLst>
          </p:cNvPr>
          <p:cNvSpPr txBox="1"/>
          <p:nvPr/>
        </p:nvSpPr>
        <p:spPr>
          <a:xfrm>
            <a:off x="8452449" y="3430438"/>
            <a:ext cx="307244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latin typeface="Agency FB" panose="020B0503020202020204" pitchFamily="34" charset="0"/>
              </a:rPr>
              <a:t>Factores técnicos, climáticos y administrativos contribuyen a los atrasos y sobrecostos en las obras viales.</a:t>
            </a:r>
          </a:p>
        </p:txBody>
      </p:sp>
    </p:spTree>
    <p:extLst>
      <p:ext uri="{BB962C8B-B14F-4D97-AF65-F5344CB8AC3E}">
        <p14:creationId xmlns:p14="http://schemas.microsoft.com/office/powerpoint/2010/main" val="3643051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9" grpId="0"/>
      <p:bldP spid="11" grpId="0"/>
      <p:bldP spid="13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7BA567D-0A94-9489-792B-85A016AF8B4A}"/>
              </a:ext>
            </a:extLst>
          </p:cNvPr>
          <p:cNvSpPr txBox="1"/>
          <p:nvPr/>
        </p:nvSpPr>
        <p:spPr>
          <a:xfrm>
            <a:off x="281796" y="2943847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4800" b="1" dirty="0">
                <a:latin typeface="Agency FB" panose="020B0503020202020204" pitchFamily="34" charset="0"/>
              </a:rPr>
              <a:t>Concentración de Contratos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C1194C0-AD8B-3BDE-12FB-EF59B502BA41}"/>
              </a:ext>
            </a:extLst>
          </p:cNvPr>
          <p:cNvSpPr txBox="1"/>
          <p:nvPr/>
        </p:nvSpPr>
        <p:spPr>
          <a:xfrm>
            <a:off x="281795" y="3943557"/>
            <a:ext cx="91957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>
                <a:latin typeface="Agency FB" panose="020B0503020202020204" pitchFamily="34" charset="0"/>
              </a:rPr>
              <a:t>Const. de Pavimentos Asfálticos Bitumix S.A. es la empresa con mayor participación en los contratos públicos, lo que sugiere que </a:t>
            </a:r>
            <a:r>
              <a:rPr lang="es-ES" sz="1600" dirty="0" err="1">
                <a:latin typeface="Agency FB" panose="020B0503020202020204" pitchFamily="34" charset="0"/>
              </a:rPr>
              <a:t>etc</a:t>
            </a:r>
            <a:r>
              <a:rPr lang="es-ES" sz="1600" dirty="0">
                <a:latin typeface="Agency FB" panose="020B05030202020202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43586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>
            <a:extLst>
              <a:ext uri="{FF2B5EF4-FFF2-40B4-BE49-F238E27FC236}">
                <a16:creationId xmlns:a16="http://schemas.microsoft.com/office/drawing/2014/main" id="{64EA8BBD-9B3C-6EB0-C2B6-7D3E579E1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9EDCD01-50F6-109C-C947-4F6E1C4A79E9}"/>
              </a:ext>
            </a:extLst>
          </p:cNvPr>
          <p:cNvSpPr txBox="1"/>
          <p:nvPr/>
        </p:nvSpPr>
        <p:spPr>
          <a:xfrm>
            <a:off x="5252348" y="0"/>
            <a:ext cx="32722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3600" b="1" dirty="0">
                <a:latin typeface="Agency FB" panose="020B0503020202020204" pitchFamily="34" charset="0"/>
              </a:rPr>
              <a:t>Impacto Regional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334E884-482C-98DC-F473-1E7BFBFCCDA1}"/>
              </a:ext>
            </a:extLst>
          </p:cNvPr>
          <p:cNvSpPr txBox="1"/>
          <p:nvPr/>
        </p:nvSpPr>
        <p:spPr>
          <a:xfrm>
            <a:off x="5252348" y="732594"/>
            <a:ext cx="54921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>
                <a:latin typeface="Agency FB" panose="020B0503020202020204" pitchFamily="34" charset="0"/>
              </a:rPr>
              <a:t>Las regiones con mayor actividad económica presentan mayores desviaciones en costos y plazos, posiblemente debido a la magnitud y complejidad de los proyectos</a:t>
            </a:r>
            <a:endParaRPr lang="es-CL" sz="1600" dirty="0">
              <a:latin typeface="Agency FB" panose="020B0503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099FEC9-5DB9-F06E-FEE7-876ACF4DD2DC}"/>
              </a:ext>
            </a:extLst>
          </p:cNvPr>
          <p:cNvSpPr txBox="1"/>
          <p:nvPr/>
        </p:nvSpPr>
        <p:spPr>
          <a:xfrm>
            <a:off x="6544574" y="1775612"/>
            <a:ext cx="22658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000" b="1" dirty="0">
                <a:latin typeface="Agency FB" panose="020B0503020202020204" pitchFamily="34" charset="0"/>
              </a:rPr>
              <a:t>Mayor Actividad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EDA6566-246C-A39A-79BC-3C93297525BE}"/>
              </a:ext>
            </a:extLst>
          </p:cNvPr>
          <p:cNvSpPr txBox="1"/>
          <p:nvPr/>
        </p:nvSpPr>
        <p:spPr>
          <a:xfrm>
            <a:off x="6544574" y="2175722"/>
            <a:ext cx="54921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latin typeface="Agency FB" panose="020B0503020202020204" pitchFamily="34" charset="0"/>
              </a:rPr>
              <a:t>Las regiones con mayor actividad económica suelen tener proyectos de mayor envergadura y complejidad.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CE4252D-F6AD-FF2D-05EE-D241492C1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2347" y="1635961"/>
            <a:ext cx="1054699" cy="169483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3317FCF-E182-9BDF-6CD3-83F175868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2347" y="3216263"/>
            <a:ext cx="1054699" cy="169483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0C001E64-5A21-5DC8-D015-806D7F7436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2347" y="4796565"/>
            <a:ext cx="1054699" cy="1694835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30BFFDA6-E889-39F6-72DD-E78E7D84C922}"/>
              </a:ext>
            </a:extLst>
          </p:cNvPr>
          <p:cNvSpPr txBox="1"/>
          <p:nvPr/>
        </p:nvSpPr>
        <p:spPr>
          <a:xfrm>
            <a:off x="6544574" y="3432617"/>
            <a:ext cx="1880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000" b="1" dirty="0">
                <a:latin typeface="Agency FB" panose="020B0503020202020204" pitchFamily="34" charset="0"/>
              </a:rPr>
              <a:t>Desviaciones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EF3BB38-265D-AD09-44E7-86F4CF973598}"/>
              </a:ext>
            </a:extLst>
          </p:cNvPr>
          <p:cNvSpPr txBox="1"/>
          <p:nvPr/>
        </p:nvSpPr>
        <p:spPr>
          <a:xfrm>
            <a:off x="6544574" y="3752824"/>
            <a:ext cx="54921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latin typeface="Agency FB" panose="020B0503020202020204" pitchFamily="34" charset="0"/>
              </a:rPr>
              <a:t>Estas regiones presentan mayores desviaciones en costos y plazos, lo que puede indicar desafíos en la gestión de proyectos complejos.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4290C3C-737C-F87B-DD20-B14631C69334}"/>
              </a:ext>
            </a:extLst>
          </p:cNvPr>
          <p:cNvSpPr txBox="1"/>
          <p:nvPr/>
        </p:nvSpPr>
        <p:spPr>
          <a:xfrm>
            <a:off x="6544574" y="4991464"/>
            <a:ext cx="22658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000" b="1" dirty="0">
                <a:latin typeface="Agency FB" panose="020B0503020202020204" pitchFamily="34" charset="0"/>
              </a:rPr>
              <a:t>Gestión Eficiente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D66FB01-260D-59F2-66BB-3256A57B35F9}"/>
              </a:ext>
            </a:extLst>
          </p:cNvPr>
          <p:cNvSpPr txBox="1"/>
          <p:nvPr/>
        </p:nvSpPr>
        <p:spPr>
          <a:xfrm>
            <a:off x="6544574" y="5494540"/>
            <a:ext cx="54921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latin typeface="Agency FB" panose="020B0503020202020204" pitchFamily="34" charset="0"/>
              </a:rPr>
              <a:t>Es crucial desarrollar estrategias de gestión eficientes para manejar proyectos de gran escala y complejidad en estas regiones.</a:t>
            </a:r>
          </a:p>
        </p:txBody>
      </p:sp>
    </p:spTree>
    <p:extLst>
      <p:ext uri="{BB962C8B-B14F-4D97-AF65-F5344CB8AC3E}">
        <p14:creationId xmlns:p14="http://schemas.microsoft.com/office/powerpoint/2010/main" val="2402668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4" grpId="0"/>
      <p:bldP spid="16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D05319B3-FEEA-7063-4371-0504BBA6F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D76C545-9F38-9538-9D34-29105F2809C1}"/>
              </a:ext>
            </a:extLst>
          </p:cNvPr>
          <p:cNvSpPr txBox="1"/>
          <p:nvPr/>
        </p:nvSpPr>
        <p:spPr>
          <a:xfrm>
            <a:off x="4733027" y="1258821"/>
            <a:ext cx="27949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4800" b="1" dirty="0">
                <a:latin typeface="Agency FB" panose="020B0503020202020204" pitchFamily="34" charset="0"/>
              </a:rPr>
              <a:t>Conclusión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38832BD-B1B9-47D1-CA68-C788FECB8638}"/>
              </a:ext>
            </a:extLst>
          </p:cNvPr>
          <p:cNvSpPr txBox="1"/>
          <p:nvPr/>
        </p:nvSpPr>
        <p:spPr>
          <a:xfrm>
            <a:off x="661359" y="2393693"/>
            <a:ext cx="1093829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latin typeface="Agency FB" panose="020B0503020202020204" pitchFamily="34" charset="0"/>
              </a:rPr>
              <a:t>El análisis integral de las obras públicas en Chile entre 2018 y 2023 revela importantes áreas de mejora en su gestión. Los resultados destacan que casi la mitad de los proyectos sufren retrasos significativos y que las obras viales son las más problemáticas, tanto en términos de costos como de tiempo. Además, la alta concentración de contratos en una sola empresa sugiere </a:t>
            </a:r>
            <a:r>
              <a:rPr lang="es-ES" sz="2000" dirty="0" err="1">
                <a:latin typeface="Agency FB" panose="020B0503020202020204" pitchFamily="34" charset="0"/>
              </a:rPr>
              <a:t>aaaaaa</a:t>
            </a:r>
            <a:endParaRPr lang="es-ES" sz="2000" dirty="0">
              <a:latin typeface="Agency FB" panose="020B0503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B6D435E-DA9D-7E7B-6818-3102B8DAE245}"/>
              </a:ext>
            </a:extLst>
          </p:cNvPr>
          <p:cNvSpPr txBox="1"/>
          <p:nvPr/>
        </p:nvSpPr>
        <p:spPr>
          <a:xfrm>
            <a:off x="661359" y="3863223"/>
            <a:ext cx="10938294" cy="1589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lnSpc>
                <a:spcPts val="3000"/>
              </a:lnSpc>
              <a:buNone/>
            </a:pP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La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implementación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modelos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predictivos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y la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creación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herramientas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visualización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accesibles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pueden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ser clave para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optimizar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la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planificación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ejecución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y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evaluación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futuros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proyectos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. Este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estudio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no solo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sirve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como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una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crítica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constructiva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al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sistema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actual,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sino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que también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establece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un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marco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para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desarrollar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mejores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prácticas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la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gestión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pública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, con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el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objetivo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garantizar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que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los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recursos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invertidos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se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traduzcan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en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beneficios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reales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 para la </a:t>
            </a:r>
            <a:r>
              <a:rPr lang="en-US" sz="2000" dirty="0" err="1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sociedad</a:t>
            </a:r>
            <a:r>
              <a:rPr lang="en-US" sz="2000" dirty="0">
                <a:latin typeface="Agency FB" panose="020B0503020202020204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20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558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56EC506-789F-109B-7033-E9FFB0184497}"/>
              </a:ext>
            </a:extLst>
          </p:cNvPr>
          <p:cNvSpPr txBox="1"/>
          <p:nvPr/>
        </p:nvSpPr>
        <p:spPr>
          <a:xfrm>
            <a:off x="292635" y="452961"/>
            <a:ext cx="33403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3600" dirty="0">
                <a:latin typeface="Agency FB" panose="020B0503020202020204" pitchFamily="34" charset="0"/>
              </a:rPr>
              <a:t>Recomendaciones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84B9810-1D86-B26A-8A66-F94F4930E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35" y="1508398"/>
            <a:ext cx="3402288" cy="238776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6CEBA90-40AA-F7AE-907F-D4F4C6B9D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786" y="1508397"/>
            <a:ext cx="3402288" cy="238776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950313A-FDA6-07A5-0FF0-15CF2BFE6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35" y="4068046"/>
            <a:ext cx="3402288" cy="238776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64CF10B-2988-67A9-15FF-140FF21D8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786" y="4068046"/>
            <a:ext cx="3401863" cy="238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4311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165</TotalTime>
  <Words>757</Words>
  <Application>Microsoft Office PowerPoint</Application>
  <PresentationFormat>Panorámica</PresentationFormat>
  <Paragraphs>46</Paragraphs>
  <Slides>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Agency FB</vt:lpstr>
      <vt:lpstr>Aptos</vt:lpstr>
      <vt:lpstr>Cabin</vt:lpstr>
      <vt:lpstr>Century Gothic</vt:lpstr>
      <vt:lpstr>Wingdings 3</vt:lpstr>
      <vt:lpstr>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Martin Antonio Castro Hinojosa</dc:creator>
  <cp:lastModifiedBy>Martin Antonio Castro Hinojosa</cp:lastModifiedBy>
  <cp:revision>1</cp:revision>
  <dcterms:created xsi:type="dcterms:W3CDTF">2024-11-29T01:34:51Z</dcterms:created>
  <dcterms:modified xsi:type="dcterms:W3CDTF">2024-11-29T04:20:48Z</dcterms:modified>
</cp:coreProperties>
</file>

<file path=docProps/thumbnail.jpeg>
</file>